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8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5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1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5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4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5831-55A9-4BE3-8884-4B00A8F7E556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D275-CD1A-45C8-B696-E6EF3DFD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51432" y="539495"/>
            <a:ext cx="8150352" cy="1489139"/>
          </a:xfrm>
        </p:spPr>
        <p:txBody>
          <a:bodyPr/>
          <a:lstStyle/>
          <a:p>
            <a:r>
              <a:rPr lang="hr-HR" dirty="0" smtClean="0"/>
              <a:t>Programiranje </a:t>
            </a:r>
            <a:r>
              <a:rPr lang="hr-HR" dirty="0" err="1" smtClean="0"/>
              <a:t>Python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06624" y="3794760"/>
            <a:ext cx="7961376" cy="2532888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 smtClean="0"/>
              <a:t>	Informatika-Filip </a:t>
            </a:r>
            <a:r>
              <a:rPr lang="hr-HR" dirty="0" err="1" smtClean="0"/>
              <a:t>Gorupec</a:t>
            </a:r>
            <a:endParaRPr lang="hr-HR" dirty="0" smtClean="0"/>
          </a:p>
          <a:p>
            <a:pPr algn="r"/>
            <a:r>
              <a:rPr lang="hr-HR" dirty="0" smtClean="0"/>
              <a:t>Prema: Moj portal 3.0 </a:t>
            </a:r>
            <a:r>
              <a:rPr lang="hr-HR" dirty="0" err="1" smtClean="0"/>
              <a:t>Python</a:t>
            </a:r>
            <a:endParaRPr lang="hr-HR" dirty="0" smtClean="0"/>
          </a:p>
          <a:p>
            <a:pPr algn="r"/>
            <a:r>
              <a:rPr lang="hr-HR" dirty="0" smtClean="0"/>
              <a:t>                                                                     Priručnik za programiranje u 5.-8. razredu osnovne škole</a:t>
            </a:r>
          </a:p>
          <a:p>
            <a:pPr algn="r"/>
            <a:r>
              <a:rPr lang="hr-HR" dirty="0" smtClean="0"/>
              <a:t>                        (</a:t>
            </a:r>
            <a:r>
              <a:rPr lang="hr-HR" dirty="0" err="1" smtClean="0"/>
              <a:t>Saida</a:t>
            </a:r>
            <a:r>
              <a:rPr lang="hr-HR" dirty="0" smtClean="0"/>
              <a:t> </a:t>
            </a:r>
            <a:r>
              <a:rPr lang="hr-HR" dirty="0" err="1" smtClean="0"/>
              <a:t>Deljac</a:t>
            </a:r>
            <a:r>
              <a:rPr lang="hr-HR" dirty="0" smtClean="0"/>
              <a:t> i Zoran </a:t>
            </a:r>
            <a:r>
              <a:rPr lang="hr-HR" dirty="0" err="1" smtClean="0"/>
              <a:t>Dimovski</a:t>
            </a:r>
            <a:r>
              <a:rPr lang="hr-HR" dirty="0" smtClean="0"/>
              <a:t>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551432" y="2403865"/>
            <a:ext cx="8549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/>
              <a:t>Algoritam i dijagram tijeka</a:t>
            </a:r>
            <a:endParaRPr lang="hr-HR" sz="6000" dirty="0" smtClean="0"/>
          </a:p>
        </p:txBody>
      </p:sp>
    </p:spTree>
    <p:extLst>
      <p:ext uri="{BB962C8B-B14F-4D97-AF65-F5344CB8AC3E}">
        <p14:creationId xmlns:p14="http://schemas.microsoft.com/office/powerpoint/2010/main" val="1118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Dijagram tijeka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Crtežom prikazan algoritam nazivamo dijagram tijeka.</a:t>
            </a:r>
          </a:p>
          <a:p>
            <a:pPr marL="0" indent="0">
              <a:buNone/>
            </a:pPr>
            <a:r>
              <a:rPr lang="hr-HR" dirty="0" smtClean="0"/>
              <a:t>-za izradu dijagrama tijeka upotrebljavaju se međunarodno dogovoreni grafički simboli koji ne ovise o govornom jeziku onoga koji sastavlja dijagram.</a:t>
            </a:r>
          </a:p>
          <a:p>
            <a:pPr marL="0" indent="0">
              <a:buNone/>
            </a:pPr>
            <a:r>
              <a:rPr lang="hr-HR" dirty="0" smtClean="0"/>
              <a:t>Zašto grafički prikaz???</a:t>
            </a:r>
          </a:p>
          <a:p>
            <a:pPr marL="0" indent="0">
              <a:buNone/>
            </a:pPr>
            <a:r>
              <a:rPr lang="hr-HR" dirty="0" smtClean="0"/>
              <a:t>-jednostavan</a:t>
            </a:r>
          </a:p>
          <a:p>
            <a:pPr marL="0" indent="0">
              <a:buNone/>
            </a:pPr>
            <a:r>
              <a:rPr lang="hr-HR" dirty="0" smtClean="0"/>
              <a:t>-pregledan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-lako se uspoređuje s nekim drugim problemom</a:t>
            </a:r>
          </a:p>
          <a:p>
            <a:pPr marL="0" indent="0">
              <a:buNone/>
            </a:pPr>
            <a:r>
              <a:rPr lang="hr-HR" dirty="0" smtClean="0"/>
              <a:t>-skraćuje se vrijeme pronalaženja rješenja</a:t>
            </a:r>
          </a:p>
        </p:txBody>
      </p:sp>
    </p:spTree>
    <p:extLst>
      <p:ext uri="{BB962C8B-B14F-4D97-AF65-F5344CB8AC3E}">
        <p14:creationId xmlns:p14="http://schemas.microsoft.com/office/powerpoint/2010/main" val="37097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 dijagrama tijeka</a:t>
            </a:r>
            <a:endParaRPr lang="en-US" dirty="0"/>
          </a:p>
        </p:txBody>
      </p:sp>
      <p:pic>
        <p:nvPicPr>
          <p:cNvPr id="1026" name="Picture 2" descr="Povezana sli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232" y="365125"/>
            <a:ext cx="4370832" cy="62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3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Ukratko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Pravilan redoslijed radnji naziva se algoritam i može biti različit: u nizu, ponavljati se ili ovisiti o uvjetima tijekom rješavanja. Algoritmi se mogu prikazati crtežom ili dijagramom tijeka. Pri tome se rabe dogovoreni grafički simboli koji prikazuju pojedine korake rješavanja zadatka.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Osnovni zadatak ljudskog jezika: </a:t>
            </a:r>
          </a:p>
          <a:p>
            <a:pPr marL="0" indent="0">
              <a:buNone/>
            </a:pPr>
            <a:r>
              <a:rPr lang="hr-HR" dirty="0" smtClean="0"/>
              <a:t>-služi kao sredstvo sporazumijevanja među ljudima.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Kao što ljudi širom svijeta govore različite jezike, tako i računala za svoj rad rabe različite programske jezike.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Upoznat ćemo </a:t>
            </a:r>
            <a:r>
              <a:rPr lang="hr-HR" dirty="0" err="1" smtClean="0">
                <a:solidFill>
                  <a:srgbClr val="FF0000"/>
                </a:solidFill>
              </a:rPr>
              <a:t>Python</a:t>
            </a:r>
            <a:r>
              <a:rPr lang="hr-HR" dirty="0" smtClean="0"/>
              <a:t> programski jezik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Algoritam-</a:t>
            </a:r>
            <a:r>
              <a:rPr lang="hr-HR" dirty="0" smtClean="0">
                <a:solidFill>
                  <a:srgbClr val="FF0000"/>
                </a:solidFill>
              </a:rPr>
              <a:t>postupak rješavanja problema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7888" y="177990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 Primjeri iz svakodnevnog života? </a:t>
            </a:r>
          </a:p>
          <a:p>
            <a:r>
              <a:rPr lang="hr-HR" dirty="0" smtClean="0"/>
              <a:t>Razmišljamo li o njima?</a:t>
            </a:r>
          </a:p>
          <a:p>
            <a:pPr marL="0" indent="0">
              <a:buNone/>
            </a:pPr>
            <a:r>
              <a:rPr lang="hr-HR" dirty="0" smtClean="0"/>
              <a:t>Npr. Izlazak iz stana i put u školu, odlazak u trgovinu…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Algoritam je postupak koji opisuje točan redoslijed radnji za izvršavanje nekog zadatka ili rješavanje problema.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Spontani algoritam-</a:t>
            </a:r>
          </a:p>
          <a:p>
            <a:pPr marL="0" indent="0">
              <a:buNone/>
            </a:pPr>
            <a:r>
              <a:rPr lang="hr-HR" dirty="0" smtClean="0"/>
              <a:t>radnje su jednostavne i naučene pa o njima ne trebamo previše razmišljati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Planski algoritam-</a:t>
            </a:r>
          </a:p>
          <a:p>
            <a:pPr marL="0" indent="0">
              <a:buNone/>
            </a:pPr>
            <a:r>
              <a:rPr lang="hr-HR" dirty="0" smtClean="0"/>
              <a:t>Primjer???</a:t>
            </a:r>
          </a:p>
          <a:p>
            <a:pPr marL="0" indent="0">
              <a:buNone/>
            </a:pPr>
            <a:r>
              <a:rPr lang="hr-HR" dirty="0" smtClean="0"/>
              <a:t>(promjena gume na biciklu?, kuhanje po receptu?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Dijelove algoritma dijelimo na:		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2737104" cy="1758823"/>
          </a:xfrm>
        </p:spPr>
        <p:txBody>
          <a:bodyPr/>
          <a:lstStyle/>
          <a:p>
            <a:r>
              <a:rPr lang="hr-HR" dirty="0" smtClean="0"/>
              <a:t>Slijed</a:t>
            </a:r>
          </a:p>
          <a:p>
            <a:r>
              <a:rPr lang="hr-HR" dirty="0" smtClean="0"/>
              <a:t>Grananje</a:t>
            </a:r>
          </a:p>
          <a:p>
            <a:r>
              <a:rPr lang="hr-HR" dirty="0" smtClean="0"/>
              <a:t>Ponavljanje</a:t>
            </a:r>
          </a:p>
          <a:p>
            <a:endParaRPr lang="en-US" dirty="0"/>
          </a:p>
        </p:txBody>
      </p:sp>
      <p:sp>
        <p:nvSpPr>
          <p:cNvPr id="5" name="TekstniOkvir 4"/>
          <p:cNvSpPr txBox="1"/>
          <p:nvPr/>
        </p:nvSpPr>
        <p:spPr>
          <a:xfrm>
            <a:off x="3959352" y="1690688"/>
            <a:ext cx="7004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Početak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Vožnja biciklom do trgovine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Ulazak u trgovinu</a:t>
            </a:r>
          </a:p>
          <a:p>
            <a:r>
              <a:rPr lang="hr-HR" dirty="0"/>
              <a:t>	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ako ima jabuka</a:t>
            </a:r>
            <a:r>
              <a:rPr lang="hr-HR" dirty="0" smtClean="0"/>
              <a:t>				</a:t>
            </a:r>
            <a:r>
              <a:rPr lang="hr-HR" dirty="0" smtClean="0">
                <a:solidFill>
                  <a:srgbClr val="00B050"/>
                </a:solidFill>
              </a:rPr>
              <a:t>uvjet 5 jabuka</a:t>
            </a:r>
          </a:p>
          <a:p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dirty="0" smtClean="0">
                <a:solidFill>
                  <a:srgbClr val="FF0000"/>
                </a:solidFill>
              </a:rPr>
              <a:t>stavljanje jabuka u vrećicu</a:t>
            </a:r>
          </a:p>
          <a:p>
            <a:r>
              <a:rPr lang="hr-HR" dirty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		stavi 1. jabuku</a:t>
            </a:r>
          </a:p>
          <a:p>
            <a:r>
              <a:rPr lang="hr-HR" dirty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		stavi 2. jabuku		</a:t>
            </a:r>
          </a:p>
          <a:p>
            <a:r>
              <a:rPr lang="hr-HR" dirty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		…</a:t>
            </a:r>
          </a:p>
          <a:p>
            <a:r>
              <a:rPr lang="hr-HR" dirty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		stavi zadnju jabuku</a:t>
            </a:r>
          </a:p>
          <a:p>
            <a:r>
              <a:rPr lang="hr-HR" dirty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	plaćanje jabuka na blagajni</a:t>
            </a:r>
          </a:p>
          <a:p>
            <a:r>
              <a:rPr lang="hr-HR" dirty="0"/>
              <a:t>	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inače</a:t>
            </a:r>
          </a:p>
          <a:p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dirty="0" smtClean="0">
                <a:solidFill>
                  <a:srgbClr val="FF0000"/>
                </a:solidFill>
              </a:rPr>
              <a:t>nećete kupiti ništa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Izlazak iz trgovine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Vožnja biciklom do kuće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8385048" y="5458968"/>
            <a:ext cx="2350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 izvođenju ovog zadatka postoje sva tri dijela algoritma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Slijed-niz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Opisuje aktivnosti koje se obavljaju u nizu, jedna nakon druge. Redoslijed im se ne može zamijeniti (ne možete stavljati jabuke u vrećicu ako niste ušli u trgovinu). To je dio algoritma kupnje voća ispisan ??? bojom.</a:t>
            </a:r>
          </a:p>
        </p:txBody>
      </p:sp>
    </p:spTree>
    <p:extLst>
      <p:ext uri="{BB962C8B-B14F-4D97-AF65-F5344CB8AC3E}">
        <p14:creationId xmlns:p14="http://schemas.microsoft.com/office/powerpoint/2010/main" val="168042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6344" y="282829"/>
            <a:ext cx="10155936" cy="1325563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Grananje-odluka</a:t>
            </a:r>
            <a:r>
              <a:rPr lang="hr-HR" dirty="0" smtClean="0"/>
              <a:t>	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Put rješavanja nekog zadatka ovisi o </a:t>
            </a:r>
            <a:r>
              <a:rPr lang="hr-HR" b="1" dirty="0" smtClean="0"/>
              <a:t>uvjetima</a:t>
            </a:r>
            <a:r>
              <a:rPr lang="hr-HR" dirty="0" smtClean="0"/>
              <a:t> na koje nailazimo tijekom njegova rješavanja.</a:t>
            </a:r>
          </a:p>
          <a:p>
            <a:r>
              <a:rPr lang="hr-HR" dirty="0" smtClean="0"/>
              <a:t>Ako je </a:t>
            </a:r>
            <a:r>
              <a:rPr lang="hr-HR" b="1" dirty="0" smtClean="0"/>
              <a:t>uvjet ispunjen </a:t>
            </a:r>
            <a:r>
              <a:rPr lang="hr-HR" dirty="0" smtClean="0"/>
              <a:t>(ako ima jabuka) izaberemo jedan put (uzimamo jabuke), a ako </a:t>
            </a:r>
            <a:r>
              <a:rPr lang="hr-HR" b="1" dirty="0" smtClean="0"/>
              <a:t>uvjet nije ispunjen </a:t>
            </a:r>
            <a:r>
              <a:rPr lang="hr-HR" dirty="0" smtClean="0"/>
              <a:t>(ako nema jabuka), nećemo ništa kupovati.</a:t>
            </a:r>
          </a:p>
          <a:p>
            <a:r>
              <a:rPr lang="hr-HR" dirty="0" smtClean="0"/>
              <a:t>Vidimo da ovdje moramo donijeti odluku ovisno o ispunjenosti uvjeta. Zato ovakve dijelove algoritma zovemo </a:t>
            </a:r>
            <a:r>
              <a:rPr lang="hr-HR" b="1" dirty="0" smtClean="0"/>
              <a:t>grananje ili odluka.</a:t>
            </a:r>
          </a:p>
          <a:p>
            <a:r>
              <a:rPr lang="hr-HR" dirty="0" smtClean="0"/>
              <a:t>To je dio algoritma ispisan ??? bojom?</a:t>
            </a:r>
          </a:p>
          <a:p>
            <a:r>
              <a:rPr lang="hr-HR" dirty="0" smtClean="0"/>
              <a:t>Uvjeti u algoritmu koji se rabe kod grananja ili odluke nazivaju se </a:t>
            </a:r>
            <a:r>
              <a:rPr lang="hr-HR" b="1" dirty="0" smtClean="0"/>
              <a:t>logički uvjeti</a:t>
            </a:r>
            <a:r>
              <a:rPr lang="hr-HR" dirty="0" smtClean="0"/>
              <a:t> jer su jedini mogući odgovori „da” (točno ili istina) kad je uvjet ispunjen ili „ne” (netočno ili laž) kad uvjet nije ispunjen.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0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Ponavljanje-petlja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 radnji koje se ponavljaju određeni broj puta nazivamo </a:t>
            </a:r>
            <a:r>
              <a:rPr lang="hr-HR" b="1" dirty="0" smtClean="0"/>
              <a:t>ponavljanje ili petlja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Postupak stavljanja jabuka u vrećicu radnja je koja se ponavlja i prikazana je ??? bojom?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4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6327648" y="5372290"/>
            <a:ext cx="1371600" cy="448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aobljeni pravokutnik 4"/>
          <p:cNvSpPr/>
          <p:nvPr/>
        </p:nvSpPr>
        <p:spPr>
          <a:xfrm>
            <a:off x="6327648" y="4880705"/>
            <a:ext cx="1133856" cy="402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aobljeni pravokutnik 3"/>
          <p:cNvSpPr/>
          <p:nvPr/>
        </p:nvSpPr>
        <p:spPr>
          <a:xfrm>
            <a:off x="6327648" y="4325112"/>
            <a:ext cx="1883664" cy="46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466344"/>
            <a:ext cx="10515600" cy="5710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Za izradu računalnih programa također se koristimo algoritmom jer olakšavaju postupak izrade, pogotovo kod složenijih programa.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Algoritmom opisujemo postupak rješavanja problema onako kako ga računalo razumije.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Zadatak: Treba napraviti algoritam zbrajanja dvaju brojeva.</a:t>
            </a:r>
          </a:p>
          <a:p>
            <a:pPr marL="0" indent="0">
              <a:buNone/>
            </a:pPr>
            <a:r>
              <a:rPr lang="hr-HR" dirty="0" smtClean="0"/>
              <a:t>ALGORITAM					TIJEK RADNJI	FAZE</a:t>
            </a:r>
          </a:p>
          <a:p>
            <a:pPr marL="0" indent="0">
              <a:buNone/>
            </a:pPr>
            <a:r>
              <a:rPr lang="hr-HR" dirty="0" smtClean="0"/>
              <a:t>Upišite dva proizvoljna broja (a i b)	Upišite a i b		ULAZ</a:t>
            </a:r>
          </a:p>
          <a:p>
            <a:pPr marL="0" indent="0">
              <a:buNone/>
            </a:pPr>
            <a:r>
              <a:rPr lang="hr-HR" dirty="0" smtClean="0"/>
              <a:t>Zbrojite upisane brojeve (z=</a:t>
            </a:r>
            <a:r>
              <a:rPr lang="hr-HR" dirty="0" err="1" smtClean="0"/>
              <a:t>a+b</a:t>
            </a:r>
            <a:r>
              <a:rPr lang="hr-HR" dirty="0" smtClean="0"/>
              <a:t>)	z=</a:t>
            </a:r>
            <a:r>
              <a:rPr lang="hr-HR" dirty="0" err="1" smtClean="0"/>
              <a:t>a+b</a:t>
            </a:r>
            <a:r>
              <a:rPr lang="hr-HR" dirty="0" smtClean="0"/>
              <a:t>			OBRADA</a:t>
            </a:r>
          </a:p>
          <a:p>
            <a:pPr marL="0" indent="0">
              <a:buNone/>
            </a:pPr>
            <a:r>
              <a:rPr lang="hr-HR" dirty="0" smtClean="0"/>
              <a:t>Ispišite rezultat zbrajanja (z)		Ispišite z		IZLAZ</a:t>
            </a:r>
            <a:endParaRPr lang="hr-HR" dirty="0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8357617" y="4471416"/>
            <a:ext cx="18287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7909560" y="4974336"/>
            <a:ext cx="0" cy="621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1624" y="466344"/>
            <a:ext cx="10515600" cy="572890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Ovo je jednostavan slijed jer se zadatci izvršavaju jedan nakon drugoga.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Uočite da u algoritmu možemo razlikovati tri osnovne faze rada: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1. unos podataka (ULAZ)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2. obrada podataka (OBRADA)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3. ispis rezultata obrade (IZLAZ)</a:t>
            </a:r>
          </a:p>
          <a:p>
            <a:pPr marL="0" indent="0">
              <a:buNone/>
            </a:pPr>
            <a:r>
              <a:rPr lang="hr-HR" dirty="0" smtClean="0"/>
              <a:t>Ove faze rada možemo prepoznati u svakom algoritmu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3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497</Words>
  <Application>Microsoft Office PowerPoint</Application>
  <PresentationFormat>Široki zaslon</PresentationFormat>
  <Paragraphs>82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Programiranje Python</vt:lpstr>
      <vt:lpstr>Uvod</vt:lpstr>
      <vt:lpstr>Algoritam-postupak rješavanja problema</vt:lpstr>
      <vt:lpstr>Dijelove algoritma dijelimo na:  </vt:lpstr>
      <vt:lpstr>Slijed-niz</vt:lpstr>
      <vt:lpstr>Grananje-odluka </vt:lpstr>
      <vt:lpstr>Ponavljanje-petlja</vt:lpstr>
      <vt:lpstr>PowerPoint prezentacija</vt:lpstr>
      <vt:lpstr>PowerPoint prezentacija</vt:lpstr>
      <vt:lpstr>Dijagram tijeka</vt:lpstr>
      <vt:lpstr>Simboli dijagrama tijeka</vt:lpstr>
      <vt:lpstr>Ukratko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Python</dc:title>
  <dc:creator>Filjoro Gorupek</dc:creator>
  <cp:lastModifiedBy>Filjoro Gorupek</cp:lastModifiedBy>
  <cp:revision>8</cp:revision>
  <dcterms:created xsi:type="dcterms:W3CDTF">2017-09-08T07:05:33Z</dcterms:created>
  <dcterms:modified xsi:type="dcterms:W3CDTF">2017-09-08T08:07:32Z</dcterms:modified>
</cp:coreProperties>
</file>