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35831-55A9-4BE3-8884-4B00A8F7E556}" type="datetimeFigureOut">
              <a:rPr lang="en-US" smtClean="0"/>
              <a:t>08-Sep-17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D275-CD1A-45C8-B696-E6EF3DFD7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51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35831-55A9-4BE3-8884-4B00A8F7E556}" type="datetimeFigureOut">
              <a:rPr lang="en-US" smtClean="0"/>
              <a:t>08-Sep-17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D275-CD1A-45C8-B696-E6EF3DFD7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33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35831-55A9-4BE3-8884-4B00A8F7E556}" type="datetimeFigureOut">
              <a:rPr lang="en-US" smtClean="0"/>
              <a:t>08-Sep-17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D275-CD1A-45C8-B696-E6EF3DFD7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167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35831-55A9-4BE3-8884-4B00A8F7E556}" type="datetimeFigureOut">
              <a:rPr lang="en-US" smtClean="0"/>
              <a:t>08-Sep-17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D275-CD1A-45C8-B696-E6EF3DFD7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381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35831-55A9-4BE3-8884-4B00A8F7E556}" type="datetimeFigureOut">
              <a:rPr lang="en-US" smtClean="0"/>
              <a:t>08-Sep-17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D275-CD1A-45C8-B696-E6EF3DFD7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459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35831-55A9-4BE3-8884-4B00A8F7E556}" type="datetimeFigureOut">
              <a:rPr lang="en-US" smtClean="0"/>
              <a:t>08-Sep-17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D275-CD1A-45C8-B696-E6EF3DFD7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841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35831-55A9-4BE3-8884-4B00A8F7E556}" type="datetimeFigureOut">
              <a:rPr lang="en-US" smtClean="0"/>
              <a:t>08-Sep-17</a:t>
            </a:fld>
            <a:endParaRPr lang="en-U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D275-CD1A-45C8-B696-E6EF3DFD7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711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35831-55A9-4BE3-8884-4B00A8F7E556}" type="datetimeFigureOut">
              <a:rPr lang="en-US" smtClean="0"/>
              <a:t>08-Sep-17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D275-CD1A-45C8-B696-E6EF3DFD7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14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35831-55A9-4BE3-8884-4B00A8F7E556}" type="datetimeFigureOut">
              <a:rPr lang="en-US" smtClean="0"/>
              <a:t>08-Sep-17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D275-CD1A-45C8-B696-E6EF3DFD7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974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35831-55A9-4BE3-8884-4B00A8F7E556}" type="datetimeFigureOut">
              <a:rPr lang="en-US" smtClean="0"/>
              <a:t>08-Sep-17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D275-CD1A-45C8-B696-E6EF3DFD7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253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35831-55A9-4BE3-8884-4B00A8F7E556}" type="datetimeFigureOut">
              <a:rPr lang="en-US" smtClean="0"/>
              <a:t>08-Sep-17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D275-CD1A-45C8-B696-E6EF3DFD7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141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35831-55A9-4BE3-8884-4B00A8F7E556}" type="datetimeFigureOut">
              <a:rPr lang="en-US" smtClean="0"/>
              <a:t>08-Sep-17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BD275-CD1A-45C8-B696-E6EF3DFD7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5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51432" y="539495"/>
            <a:ext cx="8150352" cy="1489139"/>
          </a:xfrm>
        </p:spPr>
        <p:txBody>
          <a:bodyPr/>
          <a:lstStyle/>
          <a:p>
            <a:r>
              <a:rPr lang="hr-HR" dirty="0" smtClean="0"/>
              <a:t>Programiranje </a:t>
            </a:r>
            <a:r>
              <a:rPr lang="hr-HR" dirty="0" err="1" smtClean="0"/>
              <a:t>Python</a:t>
            </a:r>
            <a:endParaRPr lang="en-US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706624" y="3794760"/>
            <a:ext cx="7961376" cy="2532888"/>
          </a:xfrm>
        </p:spPr>
        <p:txBody>
          <a:bodyPr>
            <a:normAutofit fontScale="92500" lnSpcReduction="20000"/>
          </a:bodyPr>
          <a:lstStyle/>
          <a:p>
            <a:endParaRPr lang="hr-HR" dirty="0" smtClean="0"/>
          </a:p>
          <a:p>
            <a:endParaRPr lang="hr-HR" dirty="0"/>
          </a:p>
          <a:p>
            <a:pPr algn="r"/>
            <a:r>
              <a:rPr lang="hr-HR" dirty="0" smtClean="0"/>
              <a:t>	Informatika-Filip </a:t>
            </a:r>
            <a:r>
              <a:rPr lang="hr-HR" dirty="0" err="1" smtClean="0"/>
              <a:t>Gorupec</a:t>
            </a:r>
            <a:endParaRPr lang="hr-HR" dirty="0" smtClean="0"/>
          </a:p>
          <a:p>
            <a:pPr algn="r"/>
            <a:r>
              <a:rPr lang="hr-HR" dirty="0" smtClean="0"/>
              <a:t>Prema: Moj portal 3.0 </a:t>
            </a:r>
            <a:r>
              <a:rPr lang="hr-HR" dirty="0" err="1" smtClean="0"/>
              <a:t>Python</a:t>
            </a:r>
            <a:endParaRPr lang="hr-HR" dirty="0" smtClean="0"/>
          </a:p>
          <a:p>
            <a:pPr algn="r"/>
            <a:r>
              <a:rPr lang="hr-HR" dirty="0" smtClean="0"/>
              <a:t>                                                                     Priručnik za programiranje u 5.-8. razredu osnovne škole</a:t>
            </a:r>
          </a:p>
          <a:p>
            <a:pPr algn="r"/>
            <a:r>
              <a:rPr lang="hr-HR" dirty="0" smtClean="0"/>
              <a:t>                        (</a:t>
            </a:r>
            <a:r>
              <a:rPr lang="hr-HR" dirty="0" err="1" smtClean="0"/>
              <a:t>Saida</a:t>
            </a:r>
            <a:r>
              <a:rPr lang="hr-HR" dirty="0" smtClean="0"/>
              <a:t> </a:t>
            </a:r>
            <a:r>
              <a:rPr lang="hr-HR" dirty="0" err="1" smtClean="0"/>
              <a:t>Deljac</a:t>
            </a:r>
            <a:r>
              <a:rPr lang="hr-HR" dirty="0" smtClean="0"/>
              <a:t> i Zoran </a:t>
            </a:r>
            <a:r>
              <a:rPr lang="hr-HR" dirty="0" err="1" smtClean="0"/>
              <a:t>Dimovski</a:t>
            </a:r>
            <a:r>
              <a:rPr lang="hr-HR" dirty="0" smtClean="0"/>
              <a:t>)</a:t>
            </a:r>
          </a:p>
        </p:txBody>
      </p:sp>
      <p:sp>
        <p:nvSpPr>
          <p:cNvPr id="4" name="TekstniOkvir 3"/>
          <p:cNvSpPr txBox="1"/>
          <p:nvPr/>
        </p:nvSpPr>
        <p:spPr>
          <a:xfrm>
            <a:off x="1551432" y="2403865"/>
            <a:ext cx="85496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6000" dirty="0" smtClean="0"/>
              <a:t>Algoritam i dijagram tijeka</a:t>
            </a:r>
            <a:endParaRPr lang="hr-HR" sz="6000" dirty="0" smtClean="0"/>
          </a:p>
        </p:txBody>
      </p:sp>
    </p:spTree>
    <p:extLst>
      <p:ext uri="{BB962C8B-B14F-4D97-AF65-F5344CB8AC3E}">
        <p14:creationId xmlns:p14="http://schemas.microsoft.com/office/powerpoint/2010/main" val="11182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Dijagram tijeka</a:t>
            </a:r>
            <a:endParaRPr lang="en-US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Crtežom prikazan algoritam nazivamo dijagram tijeka.</a:t>
            </a:r>
          </a:p>
          <a:p>
            <a:pPr marL="0" indent="0">
              <a:buNone/>
            </a:pPr>
            <a:r>
              <a:rPr lang="hr-HR" dirty="0" smtClean="0"/>
              <a:t>-za izradu dijagrama tijeka upotrebljavaju se međunarodno dogovoreni grafički simboli koji ne ovise o govornom jeziku onoga koji sastavlja dijagram.</a:t>
            </a:r>
          </a:p>
          <a:p>
            <a:pPr marL="0" indent="0">
              <a:buNone/>
            </a:pPr>
            <a:r>
              <a:rPr lang="hr-HR" dirty="0" smtClean="0"/>
              <a:t>Zašto grafički prikaz???</a:t>
            </a:r>
          </a:p>
          <a:p>
            <a:pPr marL="0" indent="0">
              <a:buNone/>
            </a:pPr>
            <a:r>
              <a:rPr lang="hr-HR" dirty="0" smtClean="0"/>
              <a:t>-jednostavan</a:t>
            </a:r>
          </a:p>
          <a:p>
            <a:pPr marL="0" indent="0">
              <a:buNone/>
            </a:pPr>
            <a:r>
              <a:rPr lang="hr-HR" dirty="0" smtClean="0"/>
              <a:t>-pregledan</a:t>
            </a:r>
            <a:endParaRPr lang="hr-HR" dirty="0"/>
          </a:p>
          <a:p>
            <a:pPr marL="0" indent="0">
              <a:buNone/>
            </a:pPr>
            <a:r>
              <a:rPr lang="hr-HR" dirty="0" smtClean="0"/>
              <a:t>-lako se uspoređuje s nekim drugim problemom</a:t>
            </a:r>
          </a:p>
          <a:p>
            <a:pPr marL="0" indent="0">
              <a:buNone/>
            </a:pPr>
            <a:r>
              <a:rPr lang="hr-HR" dirty="0" smtClean="0"/>
              <a:t>-skraćuje se vrijeme pronalaženja rješenja</a:t>
            </a:r>
          </a:p>
        </p:txBody>
      </p:sp>
    </p:spTree>
    <p:extLst>
      <p:ext uri="{BB962C8B-B14F-4D97-AF65-F5344CB8AC3E}">
        <p14:creationId xmlns:p14="http://schemas.microsoft.com/office/powerpoint/2010/main" val="3709736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Simboli dijagrama tijeka</a:t>
            </a:r>
            <a:endParaRPr lang="en-US" dirty="0"/>
          </a:p>
        </p:txBody>
      </p:sp>
      <p:pic>
        <p:nvPicPr>
          <p:cNvPr id="1026" name="Picture 2" descr="Povezana slik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8232" y="365125"/>
            <a:ext cx="4370832" cy="6230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0388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Ukratko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Pravilan redoslijed radnji naziva se algoritam i može biti različit: u nizu, ponavljati se ili ovisiti o uvjetima tijekom rješavanja. Algoritmi se mogu prikazati crtežom ili dijagramom tijeka. Pri tome se rabe dogovoreni grafički simboli koji prikazuju pojedine korake rješavanja zadatka.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55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Uvod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Osnovni zadatak ljudskog jezika: </a:t>
            </a:r>
          </a:p>
          <a:p>
            <a:pPr marL="0" indent="0">
              <a:buNone/>
            </a:pPr>
            <a:r>
              <a:rPr lang="hr-HR" dirty="0" smtClean="0"/>
              <a:t>-služi kao sredstvo sporazumijevanja među ljudima.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Kao što ljudi širom svijeta govore različite jezike, tako i računala za svoj rad rabe različite programske jezike.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Upoznat ćemo </a:t>
            </a:r>
            <a:r>
              <a:rPr lang="hr-HR" dirty="0" err="1" smtClean="0">
                <a:solidFill>
                  <a:srgbClr val="FF0000"/>
                </a:solidFill>
              </a:rPr>
              <a:t>Python</a:t>
            </a:r>
            <a:r>
              <a:rPr lang="hr-HR" dirty="0" smtClean="0"/>
              <a:t> programski jezik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28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u="sng" dirty="0" smtClean="0">
                <a:solidFill>
                  <a:srgbClr val="FF0000"/>
                </a:solidFill>
              </a:rPr>
              <a:t>Algoritam-</a:t>
            </a:r>
            <a:r>
              <a:rPr lang="hr-HR" dirty="0" smtClean="0">
                <a:solidFill>
                  <a:srgbClr val="FF0000"/>
                </a:solidFill>
              </a:rPr>
              <a:t>postupak rješavanja problema</a:t>
            </a: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27888" y="1779905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hr-HR" dirty="0" smtClean="0"/>
              <a:t> Primjeri iz svakodnevnog života? </a:t>
            </a:r>
          </a:p>
          <a:p>
            <a:r>
              <a:rPr lang="hr-HR" dirty="0" smtClean="0"/>
              <a:t>Razmišljamo li o njima?</a:t>
            </a:r>
          </a:p>
          <a:p>
            <a:pPr marL="0" indent="0">
              <a:buNone/>
            </a:pPr>
            <a:r>
              <a:rPr lang="hr-HR" dirty="0" smtClean="0"/>
              <a:t>Npr. Izlazak iz stana i put u školu, odlazak u trgovinu…</a:t>
            </a:r>
          </a:p>
          <a:p>
            <a:pPr marL="0" indent="0">
              <a:buNone/>
            </a:pPr>
            <a:r>
              <a:rPr lang="hr-HR" dirty="0" smtClean="0">
                <a:solidFill>
                  <a:srgbClr val="FF0000"/>
                </a:solidFill>
              </a:rPr>
              <a:t>Algoritam je postupak koji opisuje točan redoslijed radnji za izvršavanje nekog zadatka ili rješavanje problema.</a:t>
            </a:r>
          </a:p>
          <a:p>
            <a:pPr marL="0" indent="0">
              <a:buNone/>
            </a:pPr>
            <a:r>
              <a:rPr lang="hr-HR" dirty="0" smtClean="0">
                <a:solidFill>
                  <a:srgbClr val="FF0000"/>
                </a:solidFill>
              </a:rPr>
              <a:t>Spontani algoritam-</a:t>
            </a:r>
          </a:p>
          <a:p>
            <a:pPr marL="0" indent="0">
              <a:buNone/>
            </a:pPr>
            <a:r>
              <a:rPr lang="hr-HR" dirty="0" smtClean="0"/>
              <a:t>radnje su jednostavne i naučene pa o njima ne trebamo previše razmišljati</a:t>
            </a:r>
          </a:p>
          <a:p>
            <a:pPr marL="0" indent="0">
              <a:buNone/>
            </a:pPr>
            <a:r>
              <a:rPr lang="hr-HR" dirty="0" smtClean="0">
                <a:solidFill>
                  <a:srgbClr val="FF0000"/>
                </a:solidFill>
              </a:rPr>
              <a:t>Planski algoritam-</a:t>
            </a:r>
          </a:p>
          <a:p>
            <a:pPr marL="0" indent="0">
              <a:buNone/>
            </a:pPr>
            <a:r>
              <a:rPr lang="hr-HR" dirty="0" smtClean="0"/>
              <a:t>Primjer???</a:t>
            </a:r>
          </a:p>
          <a:p>
            <a:pPr marL="0" indent="0">
              <a:buNone/>
            </a:pPr>
            <a:r>
              <a:rPr lang="hr-HR" dirty="0" smtClean="0"/>
              <a:t>(promjena gume na biciklu?, kuhanje po receptu?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267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Dijelove algoritma dijelimo na:		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825625"/>
            <a:ext cx="2737104" cy="1758823"/>
          </a:xfrm>
        </p:spPr>
        <p:txBody>
          <a:bodyPr/>
          <a:lstStyle/>
          <a:p>
            <a:r>
              <a:rPr lang="hr-HR" dirty="0" smtClean="0"/>
              <a:t>Slijed</a:t>
            </a:r>
          </a:p>
          <a:p>
            <a:r>
              <a:rPr lang="hr-HR" dirty="0" smtClean="0"/>
              <a:t>Grananje</a:t>
            </a:r>
          </a:p>
          <a:p>
            <a:r>
              <a:rPr lang="hr-HR" dirty="0" smtClean="0"/>
              <a:t>Ponavljanje</a:t>
            </a:r>
          </a:p>
          <a:p>
            <a:endParaRPr lang="en-US" dirty="0"/>
          </a:p>
        </p:txBody>
      </p:sp>
      <p:sp>
        <p:nvSpPr>
          <p:cNvPr id="5" name="TekstniOkvir 4"/>
          <p:cNvSpPr txBox="1"/>
          <p:nvPr/>
        </p:nvSpPr>
        <p:spPr>
          <a:xfrm>
            <a:off x="3959352" y="1690688"/>
            <a:ext cx="700430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00B0F0"/>
                </a:solidFill>
              </a:rPr>
              <a:t>Početak</a:t>
            </a:r>
          </a:p>
          <a:p>
            <a:r>
              <a:rPr lang="hr-HR" dirty="0" smtClean="0">
                <a:solidFill>
                  <a:srgbClr val="00B0F0"/>
                </a:solidFill>
              </a:rPr>
              <a:t>Vožnja biciklom do trgovine</a:t>
            </a:r>
          </a:p>
          <a:p>
            <a:r>
              <a:rPr lang="hr-HR" dirty="0" smtClean="0">
                <a:solidFill>
                  <a:srgbClr val="00B0F0"/>
                </a:solidFill>
              </a:rPr>
              <a:t>Ulazak u trgovinu</a:t>
            </a:r>
          </a:p>
          <a:p>
            <a:r>
              <a:rPr lang="hr-HR" dirty="0"/>
              <a:t>	</a:t>
            </a:r>
            <a:r>
              <a:rPr lang="hr-HR" dirty="0" smtClean="0">
                <a:solidFill>
                  <a:schemeClr val="accent6">
                    <a:lumMod val="75000"/>
                  </a:schemeClr>
                </a:solidFill>
              </a:rPr>
              <a:t>ako ima jabuka</a:t>
            </a:r>
            <a:r>
              <a:rPr lang="hr-HR" dirty="0" smtClean="0"/>
              <a:t>				</a:t>
            </a:r>
            <a:r>
              <a:rPr lang="hr-HR" dirty="0" smtClean="0">
                <a:solidFill>
                  <a:srgbClr val="00B050"/>
                </a:solidFill>
              </a:rPr>
              <a:t>uvjet 5 jabuka</a:t>
            </a:r>
          </a:p>
          <a:p>
            <a:r>
              <a:rPr lang="hr-HR" dirty="0"/>
              <a:t>	</a:t>
            </a:r>
            <a:r>
              <a:rPr lang="hr-HR" dirty="0" smtClean="0"/>
              <a:t>	</a:t>
            </a:r>
            <a:r>
              <a:rPr lang="hr-HR" dirty="0" smtClean="0">
                <a:solidFill>
                  <a:srgbClr val="FF0000"/>
                </a:solidFill>
              </a:rPr>
              <a:t>stavljanje jabuka u vrećicu</a:t>
            </a:r>
          </a:p>
          <a:p>
            <a:r>
              <a:rPr lang="hr-HR" dirty="0">
                <a:solidFill>
                  <a:srgbClr val="FF0000"/>
                </a:solidFill>
              </a:rPr>
              <a:t>	</a:t>
            </a:r>
            <a:r>
              <a:rPr lang="hr-HR" dirty="0" smtClean="0">
                <a:solidFill>
                  <a:srgbClr val="FF0000"/>
                </a:solidFill>
              </a:rPr>
              <a:t>		stavi 1. jabuku</a:t>
            </a:r>
          </a:p>
          <a:p>
            <a:r>
              <a:rPr lang="hr-HR" dirty="0">
                <a:solidFill>
                  <a:srgbClr val="FF0000"/>
                </a:solidFill>
              </a:rPr>
              <a:t>	</a:t>
            </a:r>
            <a:r>
              <a:rPr lang="hr-HR" dirty="0" smtClean="0">
                <a:solidFill>
                  <a:srgbClr val="FF0000"/>
                </a:solidFill>
              </a:rPr>
              <a:t>		stavi 2. jabuku		</a:t>
            </a:r>
          </a:p>
          <a:p>
            <a:r>
              <a:rPr lang="hr-HR" dirty="0">
                <a:solidFill>
                  <a:srgbClr val="FF0000"/>
                </a:solidFill>
              </a:rPr>
              <a:t>	</a:t>
            </a:r>
            <a:r>
              <a:rPr lang="hr-HR" dirty="0" smtClean="0">
                <a:solidFill>
                  <a:srgbClr val="FF0000"/>
                </a:solidFill>
              </a:rPr>
              <a:t>		…</a:t>
            </a:r>
          </a:p>
          <a:p>
            <a:r>
              <a:rPr lang="hr-HR" dirty="0">
                <a:solidFill>
                  <a:srgbClr val="FF0000"/>
                </a:solidFill>
              </a:rPr>
              <a:t>	</a:t>
            </a:r>
            <a:r>
              <a:rPr lang="hr-HR" dirty="0" smtClean="0">
                <a:solidFill>
                  <a:srgbClr val="FF0000"/>
                </a:solidFill>
              </a:rPr>
              <a:t>		stavi zadnju jabuku</a:t>
            </a:r>
          </a:p>
          <a:p>
            <a:r>
              <a:rPr lang="hr-HR" dirty="0">
                <a:solidFill>
                  <a:srgbClr val="FF0000"/>
                </a:solidFill>
              </a:rPr>
              <a:t>	</a:t>
            </a:r>
            <a:r>
              <a:rPr lang="hr-HR" dirty="0" smtClean="0">
                <a:solidFill>
                  <a:srgbClr val="FF0000"/>
                </a:solidFill>
              </a:rPr>
              <a:t>	plaćanje jabuka na blagajni</a:t>
            </a:r>
          </a:p>
          <a:p>
            <a:r>
              <a:rPr lang="hr-HR" dirty="0"/>
              <a:t>	</a:t>
            </a:r>
            <a:r>
              <a:rPr lang="hr-HR" dirty="0" smtClean="0">
                <a:solidFill>
                  <a:schemeClr val="accent6">
                    <a:lumMod val="75000"/>
                  </a:schemeClr>
                </a:solidFill>
              </a:rPr>
              <a:t>inače</a:t>
            </a:r>
          </a:p>
          <a:p>
            <a:r>
              <a:rPr lang="hr-HR" dirty="0"/>
              <a:t>	</a:t>
            </a:r>
            <a:r>
              <a:rPr lang="hr-HR" dirty="0" smtClean="0"/>
              <a:t>	</a:t>
            </a:r>
            <a:r>
              <a:rPr lang="hr-HR" dirty="0" smtClean="0">
                <a:solidFill>
                  <a:srgbClr val="FF0000"/>
                </a:solidFill>
              </a:rPr>
              <a:t>nećete kupiti ništa</a:t>
            </a:r>
          </a:p>
          <a:p>
            <a:r>
              <a:rPr lang="hr-HR" dirty="0" smtClean="0">
                <a:solidFill>
                  <a:srgbClr val="00B0F0"/>
                </a:solidFill>
              </a:rPr>
              <a:t>Izlazak iz trgovine</a:t>
            </a:r>
          </a:p>
          <a:p>
            <a:r>
              <a:rPr lang="hr-HR" dirty="0" smtClean="0">
                <a:solidFill>
                  <a:srgbClr val="00B0F0"/>
                </a:solidFill>
              </a:rPr>
              <a:t>Vožnja biciklom do kuće 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6" name="TekstniOkvir 5"/>
          <p:cNvSpPr txBox="1"/>
          <p:nvPr/>
        </p:nvSpPr>
        <p:spPr>
          <a:xfrm>
            <a:off x="8385048" y="5458968"/>
            <a:ext cx="23500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U izvođenju ovog zadatka postoje sva tri dijela algoritma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805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Slijed-niz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Opisuje aktivnosti koje se obavljaju u nizu, jedna nakon druge. Redoslijed im se ne može zamijeniti (ne možete stavljati jabuke u vrećicu ako niste ušli u trgovinu). To je dio algoritma kupnje voća ispisan ??? bojom.</a:t>
            </a:r>
          </a:p>
        </p:txBody>
      </p:sp>
    </p:spTree>
    <p:extLst>
      <p:ext uri="{BB962C8B-B14F-4D97-AF65-F5344CB8AC3E}">
        <p14:creationId xmlns:p14="http://schemas.microsoft.com/office/powerpoint/2010/main" val="1680427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6344" y="282829"/>
            <a:ext cx="10155936" cy="1325563"/>
          </a:xfrm>
        </p:spPr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Grananje-odluka</a:t>
            </a:r>
            <a:r>
              <a:rPr lang="hr-HR" dirty="0" smtClean="0"/>
              <a:t>	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Put rješavanja nekog zadatka ovisi o </a:t>
            </a:r>
            <a:r>
              <a:rPr lang="hr-HR" b="1" dirty="0" smtClean="0"/>
              <a:t>uvjetima</a:t>
            </a:r>
            <a:r>
              <a:rPr lang="hr-HR" dirty="0" smtClean="0"/>
              <a:t> na koje nailazimo tijekom njegova rješavanja.</a:t>
            </a:r>
          </a:p>
          <a:p>
            <a:r>
              <a:rPr lang="hr-HR" dirty="0" smtClean="0"/>
              <a:t>Ako je </a:t>
            </a:r>
            <a:r>
              <a:rPr lang="hr-HR" b="1" dirty="0" smtClean="0"/>
              <a:t>uvjet ispunjen </a:t>
            </a:r>
            <a:r>
              <a:rPr lang="hr-HR" dirty="0" smtClean="0"/>
              <a:t>(ako ima jabuka) izaberemo jedan put (uzimamo jabuke), a ako </a:t>
            </a:r>
            <a:r>
              <a:rPr lang="hr-HR" b="1" dirty="0" smtClean="0"/>
              <a:t>uvjet nije ispunjen </a:t>
            </a:r>
            <a:r>
              <a:rPr lang="hr-HR" dirty="0" smtClean="0"/>
              <a:t>(ako nema jabuka), nećemo ništa kupovati.</a:t>
            </a:r>
          </a:p>
          <a:p>
            <a:r>
              <a:rPr lang="hr-HR" dirty="0" smtClean="0"/>
              <a:t>Vidimo da ovdje moramo donijeti odluku ovisno o ispunjenosti uvjeta. Zato ovakve dijelove algoritma zovemo </a:t>
            </a:r>
            <a:r>
              <a:rPr lang="hr-HR" b="1" dirty="0" smtClean="0"/>
              <a:t>grananje ili odluka.</a:t>
            </a:r>
          </a:p>
          <a:p>
            <a:r>
              <a:rPr lang="hr-HR" dirty="0" smtClean="0"/>
              <a:t>To je dio algoritma ispisan ??? bojom?</a:t>
            </a:r>
          </a:p>
          <a:p>
            <a:r>
              <a:rPr lang="hr-HR" dirty="0" smtClean="0"/>
              <a:t>Uvjeti u algoritmu koji se rabe kod grananja ili odluke nazivaju se </a:t>
            </a:r>
            <a:r>
              <a:rPr lang="hr-HR" b="1" dirty="0" smtClean="0"/>
              <a:t>logički uvjeti</a:t>
            </a:r>
            <a:r>
              <a:rPr lang="hr-HR" dirty="0" smtClean="0"/>
              <a:t> jer su jedini mogući odgovori „da” (točno ili istina) kad je uvjet ispunjen ili „ne” (netočno ili laž) kad uvjet nije ispunjen.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707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rgbClr val="FF0000"/>
                </a:solidFill>
              </a:rPr>
              <a:t>Ponavljanje-petlja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Tijek radnji koje se ponavljaju određeni broj puta nazivamo </a:t>
            </a:r>
            <a:r>
              <a:rPr lang="hr-HR" b="1" dirty="0" smtClean="0"/>
              <a:t>ponavljanje ili petlja</a:t>
            </a:r>
            <a:r>
              <a:rPr lang="hr-HR" dirty="0" smtClean="0"/>
              <a:t>.</a:t>
            </a:r>
          </a:p>
          <a:p>
            <a:r>
              <a:rPr lang="hr-HR" dirty="0" smtClean="0"/>
              <a:t>Postupak stavljanja jabuka u vrećicu radnja je koja se ponavlja i prikazana je ??? bojom?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946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jeni pravokutnik 5"/>
          <p:cNvSpPr/>
          <p:nvPr/>
        </p:nvSpPr>
        <p:spPr>
          <a:xfrm>
            <a:off x="6327648" y="5372290"/>
            <a:ext cx="1371600" cy="448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Zaobljeni pravokutnik 4"/>
          <p:cNvSpPr/>
          <p:nvPr/>
        </p:nvSpPr>
        <p:spPr>
          <a:xfrm>
            <a:off x="6327648" y="4880705"/>
            <a:ext cx="1133856" cy="4023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Zaobljeni pravokutnik 3"/>
          <p:cNvSpPr/>
          <p:nvPr/>
        </p:nvSpPr>
        <p:spPr>
          <a:xfrm>
            <a:off x="6327648" y="4325112"/>
            <a:ext cx="1883664" cy="4663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466344"/>
            <a:ext cx="10515600" cy="57106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smtClean="0"/>
              <a:t>Za izradu računalnih programa također se koristimo algoritmom jer olakšavaju postupak izrade, pogotovo kod složenijih programa. 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Algoritmom opisujemo postupak rješavanja problema onako kako ga računalo razumije.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Zadatak: Treba napraviti algoritam zbrajanja dvaju brojeva.</a:t>
            </a:r>
          </a:p>
          <a:p>
            <a:pPr marL="0" indent="0">
              <a:buNone/>
            </a:pPr>
            <a:r>
              <a:rPr lang="hr-HR" dirty="0" smtClean="0"/>
              <a:t>ALGORITAM					TIJEK RADNJI	FAZE</a:t>
            </a:r>
          </a:p>
          <a:p>
            <a:pPr marL="0" indent="0">
              <a:buNone/>
            </a:pPr>
            <a:r>
              <a:rPr lang="hr-HR" dirty="0" smtClean="0"/>
              <a:t>Upišite dva proizvoljna broja (a i b)	Upišite a i b		ULAZ</a:t>
            </a:r>
          </a:p>
          <a:p>
            <a:pPr marL="0" indent="0">
              <a:buNone/>
            </a:pPr>
            <a:r>
              <a:rPr lang="hr-HR" dirty="0" smtClean="0"/>
              <a:t>Zbrojite upisane brojeve (z=</a:t>
            </a:r>
            <a:r>
              <a:rPr lang="hr-HR" dirty="0" err="1" smtClean="0"/>
              <a:t>a+b</a:t>
            </a:r>
            <a:r>
              <a:rPr lang="hr-HR" dirty="0" smtClean="0"/>
              <a:t>)	z=</a:t>
            </a:r>
            <a:r>
              <a:rPr lang="hr-HR" dirty="0" err="1" smtClean="0"/>
              <a:t>a+b</a:t>
            </a:r>
            <a:r>
              <a:rPr lang="hr-HR" dirty="0" smtClean="0"/>
              <a:t>			OBRADA</a:t>
            </a:r>
          </a:p>
          <a:p>
            <a:pPr marL="0" indent="0">
              <a:buNone/>
            </a:pPr>
            <a:r>
              <a:rPr lang="hr-HR" dirty="0" smtClean="0"/>
              <a:t>Ispišite rezultat zbrajanja (z)		Ispišite z		IZLAZ</a:t>
            </a:r>
            <a:endParaRPr lang="hr-HR" dirty="0"/>
          </a:p>
        </p:txBody>
      </p:sp>
      <p:cxnSp>
        <p:nvCxnSpPr>
          <p:cNvPr id="8" name="Ravni poveznik sa strelicom 7"/>
          <p:cNvCxnSpPr/>
          <p:nvPr/>
        </p:nvCxnSpPr>
        <p:spPr>
          <a:xfrm>
            <a:off x="8357617" y="4471416"/>
            <a:ext cx="18287" cy="5029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sa strelicom 9"/>
          <p:cNvCxnSpPr/>
          <p:nvPr/>
        </p:nvCxnSpPr>
        <p:spPr>
          <a:xfrm>
            <a:off x="7909560" y="4974336"/>
            <a:ext cx="0" cy="6219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3917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01624" y="466344"/>
            <a:ext cx="10515600" cy="5728907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Ovo je jednostavan slijed jer se zadatci izvršavaju jedan nakon drugoga.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Uočite da u algoritmu možemo razlikovati tri osnovne faze rada:</a:t>
            </a:r>
          </a:p>
          <a:p>
            <a:pPr marL="0" indent="0">
              <a:buNone/>
            </a:pPr>
            <a:r>
              <a:rPr lang="hr-HR" dirty="0"/>
              <a:t>	</a:t>
            </a:r>
            <a:r>
              <a:rPr lang="hr-HR" dirty="0" smtClean="0"/>
              <a:t>1. unos podataka (ULAZ)</a:t>
            </a:r>
          </a:p>
          <a:p>
            <a:pPr marL="0" indent="0">
              <a:buNone/>
            </a:pPr>
            <a:r>
              <a:rPr lang="hr-HR" dirty="0"/>
              <a:t>	</a:t>
            </a:r>
            <a:r>
              <a:rPr lang="hr-HR" dirty="0" smtClean="0"/>
              <a:t>2. obrada podataka (OBRADA)</a:t>
            </a:r>
          </a:p>
          <a:p>
            <a:pPr marL="0" indent="0">
              <a:buNone/>
            </a:pPr>
            <a:r>
              <a:rPr lang="hr-HR" dirty="0"/>
              <a:t>	</a:t>
            </a:r>
            <a:r>
              <a:rPr lang="hr-HR" dirty="0" smtClean="0"/>
              <a:t>3. ispis rezultata obrade (IZLAZ)</a:t>
            </a:r>
          </a:p>
          <a:p>
            <a:pPr marL="0" indent="0">
              <a:buNone/>
            </a:pPr>
            <a:r>
              <a:rPr lang="hr-HR" dirty="0" smtClean="0"/>
              <a:t>Ove faze rada možemo prepoznati u svakom algoritmu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936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497</Words>
  <Application>Microsoft Office PowerPoint</Application>
  <PresentationFormat>Široki zaslon</PresentationFormat>
  <Paragraphs>82</Paragraphs>
  <Slides>12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sustava Office</vt:lpstr>
      <vt:lpstr>Programiranje Python</vt:lpstr>
      <vt:lpstr>Uvod</vt:lpstr>
      <vt:lpstr>Algoritam-postupak rješavanja problema</vt:lpstr>
      <vt:lpstr>Dijelove algoritma dijelimo na:  </vt:lpstr>
      <vt:lpstr>Slijed-niz</vt:lpstr>
      <vt:lpstr>Grananje-odluka </vt:lpstr>
      <vt:lpstr>Ponavljanje-petlja</vt:lpstr>
      <vt:lpstr>PowerPoint prezentacija</vt:lpstr>
      <vt:lpstr>PowerPoint prezentacija</vt:lpstr>
      <vt:lpstr>Dijagram tijeka</vt:lpstr>
      <vt:lpstr>Simboli dijagrama tijeka</vt:lpstr>
      <vt:lpstr>Ukratko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Programiranje Python</dc:title>
  <dc:creator>Filjoro Gorupek</dc:creator>
  <cp:lastModifiedBy>Filjoro Gorupek</cp:lastModifiedBy>
  <cp:revision>8</cp:revision>
  <dcterms:created xsi:type="dcterms:W3CDTF">2017-09-08T07:05:33Z</dcterms:created>
  <dcterms:modified xsi:type="dcterms:W3CDTF">2017-09-08T08:07:32Z</dcterms:modified>
</cp:coreProperties>
</file>